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4"/>
  </p:notesMasterIdLst>
  <p:sldIdLst>
    <p:sldId id="446" r:id="rId2"/>
    <p:sldId id="258" r:id="rId3"/>
    <p:sldId id="402" r:id="rId4"/>
    <p:sldId id="450" r:id="rId5"/>
    <p:sldId id="451" r:id="rId6"/>
    <p:sldId id="434" r:id="rId7"/>
    <p:sldId id="435" r:id="rId8"/>
    <p:sldId id="436" r:id="rId9"/>
    <p:sldId id="437" r:id="rId10"/>
    <p:sldId id="452" r:id="rId11"/>
    <p:sldId id="453" r:id="rId12"/>
    <p:sldId id="447" r:id="rId13"/>
    <p:sldId id="448" r:id="rId14"/>
    <p:sldId id="432" r:id="rId15"/>
    <p:sldId id="433" r:id="rId16"/>
    <p:sldId id="438" r:id="rId17"/>
    <p:sldId id="439" r:id="rId18"/>
    <p:sldId id="440" r:id="rId19"/>
    <p:sldId id="441" r:id="rId20"/>
    <p:sldId id="442" r:id="rId21"/>
    <p:sldId id="449" r:id="rId22"/>
    <p:sldId id="39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6689DD-E4B4-41C0-9E12-CF00DC010EBB}">
          <p14:sldIdLst>
            <p14:sldId id="446"/>
          </p14:sldIdLst>
        </p14:section>
        <p14:section name="Untitled Section" id="{4FD1A111-C8CF-4A2B-8F51-4693DCC8389C}">
          <p14:sldIdLst>
            <p14:sldId id="258"/>
            <p14:sldId id="402"/>
            <p14:sldId id="450"/>
            <p14:sldId id="451"/>
            <p14:sldId id="434"/>
            <p14:sldId id="435"/>
            <p14:sldId id="436"/>
            <p14:sldId id="437"/>
            <p14:sldId id="452"/>
            <p14:sldId id="453"/>
            <p14:sldId id="447"/>
            <p14:sldId id="448"/>
            <p14:sldId id="432"/>
            <p14:sldId id="433"/>
            <p14:sldId id="438"/>
            <p14:sldId id="439"/>
            <p14:sldId id="440"/>
            <p14:sldId id="441"/>
            <p14:sldId id="442"/>
            <p14:sldId id="449"/>
            <p14:sldId id="3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39" autoAdjust="0"/>
    <p:restoredTop sz="94107" autoAdjust="0"/>
  </p:normalViewPr>
  <p:slideViewPr>
    <p:cSldViewPr>
      <p:cViewPr>
        <p:scale>
          <a:sx n="74" d="100"/>
          <a:sy n="74" d="100"/>
        </p:scale>
        <p:origin x="-10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95655-ABBB-4E06-B519-4817C760C2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BB726-5297-4F7C-A863-AC418499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86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8A19CF-BCCF-4ED5-BE2F-3D5BCCD1734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6AB958-2141-495F-8634-7E041D4423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72816"/>
            <a:ext cx="7239000" cy="424847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KỸ THUẬT XÁC ĐỊNH  LƯỢNG DỊCH VÀO RA CỦA CƠ THỂ, PHƯƠNG PHÁP LẤY NƯỚC TIỂU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24H 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</a:b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MĐ5.19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Logo Bach Mai 10_n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107504" y="98282"/>
            <a:ext cx="1584176" cy="1386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Quy chuan Logo Cao Dang y Bach Mai_nh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98282"/>
            <a:ext cx="1512167" cy="13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35696" y="98282"/>
            <a:ext cx="4752528" cy="13144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TRƯỜNG CAO ĐẲNG Y TẾ BẠCH MAI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9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9416"/>
            <a:ext cx="8424936" cy="484632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NB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1965 GS3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102. 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24h.</a:t>
            </a:r>
          </a:p>
          <a:p>
            <a:pPr>
              <a:buFont typeface="Courier New" pitchFamily="49" charset="0"/>
              <a:buChar char="o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7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8488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Trình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bày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sản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phẩm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tự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học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của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SV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316416" cy="484632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1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3: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51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1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4:</a:t>
            </a:r>
            <a:endParaRPr lang="en-US" sz="51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51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NB qua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NB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? NB A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NB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9965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II. CÁCH </a:t>
            </a:r>
            <a:r>
              <a:rPr lang="en-US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LẤY NƯỚC TIỂU 24 GIỜ ĐỂ LÀM XÉT NGHIỆM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9416"/>
            <a:ext cx="7992888" cy="484632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1.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Chỉ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định: 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  - 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Định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lượng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protein niệu 24h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sz="2800" b="1" dirty="0" smtClean="0">
                <a:solidFill>
                  <a:srgbClr val="FF0000"/>
                </a:solidFill>
                <a:latin typeface="Times New Roman"/>
              </a:rPr>
              <a:t>glucose niệu/24h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vi-VN" sz="2800" b="1" dirty="0">
                <a:solidFill>
                  <a:srgbClr val="000000"/>
                </a:solidFill>
                <a:latin typeface="Times New Roman"/>
              </a:rPr>
            </a:b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  -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Creatinin niệu/24h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 để tính mức lọc cầu thận.</a:t>
            </a:r>
            <a:br>
              <a:rPr lang="vi-VN" sz="2800" b="1" dirty="0">
                <a:solidFill>
                  <a:srgbClr val="000000"/>
                </a:solidFill>
                <a:latin typeface="Times New Roman"/>
              </a:rPr>
            </a:b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  -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Quản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lý chế độ ăn, uống nước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một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số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bệnh</a:t>
            </a:r>
            <a:endParaRPr lang="en-US" sz="2800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lý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(dựa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vào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số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lượng nước tiểu 24h) để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đưa</a:t>
            </a:r>
            <a:endParaRPr lang="en-US" sz="2800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lượng nước vào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phù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hợp.</a:t>
            </a:r>
            <a:endParaRPr lang="en-US" sz="20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8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II. CÁCH LẤY NƯỚC TIỂU 24 GIỜ ĐỂ LÀM XÉT NGHIỆM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4846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Nguyên tắc:</a:t>
            </a:r>
            <a:endParaRPr lang="vi-VN" sz="2400" dirty="0">
              <a:solidFill>
                <a:srgbClr val="00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- Dặn </a:t>
            </a: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NB 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lấy </a:t>
            </a:r>
            <a:r>
              <a:rPr lang="vi-VN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đủ nước tiểu trong 24h kể 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cả lúc</a:t>
            </a:r>
            <a:r>
              <a:rPr lang="en-US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đi </a:t>
            </a:r>
            <a:r>
              <a:rPr lang="vi-VN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đại 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tiện.</a:t>
            </a:r>
            <a:endParaRPr lang="en-US" sz="2400" b="1" dirty="0" smtClean="0">
              <a:solidFill>
                <a:srgbClr val="00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Phải có hóa chất để giữ nước tiểu khỏi hỏng</a:t>
            </a: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Times New Roman"/>
              </a:rPr>
              <a:t>ci</a:t>
            </a:r>
            <a:r>
              <a:rPr lang="en-US" sz="2400" b="1" dirty="0">
                <a:solidFill>
                  <a:srgbClr val="FF0000"/>
                </a:solidFill>
                <a:latin typeface="Times New Roman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/>
              </a:rPr>
              <a:t>chlohydric 1</a:t>
            </a:r>
            <a:r>
              <a:rPr lang="vi-VN" sz="2400" b="1" dirty="0" smtClean="0">
                <a:solidFill>
                  <a:srgbClr val="FF0000"/>
                </a:solidFill>
                <a:latin typeface="Times New Roman"/>
              </a:rPr>
              <a:t>%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</a:rPr>
              <a:t>)</a:t>
            </a:r>
            <a:endParaRPr lang="en-US" sz="1800" dirty="0" smtClean="0">
              <a:latin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Dụng </a:t>
            </a:r>
            <a:r>
              <a:rPr lang="vi-VN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cụ để tiến hành thủ thuật phải đủ (phải sạch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400" b="1" dirty="0">
              <a:solidFill>
                <a:srgbClr val="00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Phải lắc </a:t>
            </a:r>
            <a:r>
              <a:rPr lang="vi-VN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đều nước tiểu 24 </a:t>
            </a: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tổng cộng số lượng)</a:t>
            </a:r>
          </a:p>
        </p:txBody>
      </p:sp>
    </p:spTree>
    <p:extLst>
      <p:ext uri="{BB962C8B-B14F-4D97-AF65-F5344CB8AC3E}">
        <p14:creationId xmlns:p14="http://schemas.microsoft.com/office/powerpoint/2010/main" val="48880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CÁCH LẤY NƯỚC TIỂU 24 GIỜ ĐỂ LÀM XÉT NGHIỆM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147248" cy="4846320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B13F9A"/>
              </a:buClr>
              <a:buNone/>
            </a:pPr>
            <a:r>
              <a:rPr lang="en-US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iến hành</a:t>
            </a: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 smtClean="0">
              <a:solidFill>
                <a:srgbClr val="00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V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ệ </a:t>
            </a: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sinh sạch 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BPSD- 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tiết </a:t>
            </a: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niệu,</a:t>
            </a:r>
            <a:endParaRPr lang="en-US" sz="18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 B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ô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/>
              </a:rPr>
              <a:t>sạch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có </a:t>
            </a: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nắp 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đậy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/>
              </a:rPr>
              <a:t>Tráng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5ml </a:t>
            </a: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dung dịch HCl đậm đặc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/>
              </a:rPr>
              <a:t>sát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/>
              </a:rPr>
              <a:t>khuẩn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6 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h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sáng 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đái bỏ </a:t>
            </a: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đi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bắt đầu ghi thời gian. </a:t>
            </a:r>
            <a:endParaRPr lang="en-US" sz="2400" b="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NB 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/>
              </a:rPr>
              <a:t>phù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</a:rPr>
              <a:t>lượng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</a:rPr>
              <a:t>nước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</a:rPr>
              <a:t>uống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</a:rPr>
              <a:t>bằng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</a:rPr>
              <a:t>lượng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</a:rPr>
              <a:t>nước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/>
              </a:rPr>
              <a:t>tiểu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24h +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500ml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K</a:t>
            </a: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hông phù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: NB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</a:rPr>
              <a:t>uống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</a:rPr>
              <a:t>khoảng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 2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</a:rPr>
              <a:t>lít</a:t>
            </a:r>
            <a:endParaRPr lang="en-US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>
              <a:buClr>
                <a:srgbClr val="B13F9A"/>
              </a:buClr>
              <a:buNone/>
            </a:pPr>
            <a:endParaRPr lang="vi-VN" sz="2400" dirty="0">
              <a:solidFill>
                <a:srgbClr val="0033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2400" b="1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599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CÁCH LẤY NƯỚC TIỂU 24 GIỜ ĐỂ LÀM XÉT NGHIỆM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291264" cy="4846320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B13F9A"/>
              </a:buClr>
              <a:buNone/>
            </a:pPr>
            <a:r>
              <a:rPr lang="en-US" sz="2400" b="1" dirty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iến hành</a:t>
            </a: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vi-VN" sz="2400" b="1" dirty="0" smtClean="0">
                <a:solidFill>
                  <a:srgbClr val="0033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dirty="0">
              <a:solidFill>
                <a:srgbClr val="00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NB 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đi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tiểu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vào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bô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c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ả ngày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,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 đêm,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gom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cả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nước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tiểu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lúc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NB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đi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đại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tiện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đi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tiểu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khi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tắm</a:t>
            </a:r>
            <a:endParaRPr lang="en-US" sz="2800" b="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50000"/>
              </a:lnSpc>
            </a:pP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6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h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sáng hôm sau đi tiểu lần cuối cùng vào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bô</a:t>
            </a:r>
            <a:endParaRPr lang="en-US" sz="2800" b="1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50000"/>
              </a:lnSpc>
            </a:pP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Đo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số lượng nước tiểu trong bô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Vnước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tiểu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24h), ghi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và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o</a:t>
            </a:r>
            <a:r>
              <a:rPr lang="en-US" sz="2000" dirty="0" smtClean="0">
                <a:latin typeface="Times New Roman"/>
              </a:rPr>
              <a:t> 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giấy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XN</a:t>
            </a:r>
            <a:r>
              <a:rPr lang="vi-VN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và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BÁ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Lấy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10 ml đ</a:t>
            </a:r>
            <a:r>
              <a:rPr lang="vi-VN" sz="2800" b="1" dirty="0">
                <a:solidFill>
                  <a:srgbClr val="000000"/>
                </a:solidFill>
                <a:latin typeface="Times New Roman"/>
              </a:rPr>
              <a:t>ưa đến phòng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XN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sz="2800" b="1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b="1" dirty="0">
              <a:solidFill>
                <a:srgbClr val="000000"/>
              </a:solidFill>
              <a:latin typeface="Times New Roman"/>
            </a:endParaRPr>
          </a:p>
          <a:p>
            <a:pPr lvl="0">
              <a:lnSpc>
                <a:spcPct val="150000"/>
              </a:lnSpc>
              <a:buClr>
                <a:srgbClr val="B13F9A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5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ĐO LƯỢNG DỊCH VÀO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48463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insulin,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DHST,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47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ĐO LƯỢNG DỊCH VÀO RA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392488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Can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/>
              </a:rPr>
              <a:t>thiệp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b="1" dirty="0" err="1" smtClean="0">
                <a:solidFill>
                  <a:srgbClr val="000000"/>
                </a:solidFill>
                <a:latin typeface="Times New Roman"/>
              </a:rPr>
              <a:t>Duy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trì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/>
              </a:rPr>
              <a:t>đường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/>
              </a:rPr>
              <a:t>miệng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, qua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sonde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dạ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dày</a:t>
            </a:r>
            <a:endParaRPr lang="en-US" sz="2000" b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Hạn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chế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tim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mạch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suy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/>
              </a:rPr>
              <a:t>thận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b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Truyền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theo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chỉ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/>
              </a:rPr>
              <a:t>định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lượng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vào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/>
              </a:rPr>
              <a:t>ra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sz="2000" b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Nhận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/>
              </a:rPr>
              <a:t>định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 NB: 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Tri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giác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DHST,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cân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nặng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, da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niêm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</a:rPr>
              <a:t>mạc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sz="20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392488" cy="4525963"/>
          </a:xfrm>
        </p:spPr>
        <p:txBody>
          <a:bodyPr>
            <a:normAutofit fontScale="70000" lnSpcReduction="20000"/>
          </a:bodyPr>
          <a:lstStyle/>
          <a:p>
            <a:pPr marL="182880" lvl="0" indent="0">
              <a:lnSpc>
                <a:spcPct val="150000"/>
              </a:lnSpc>
              <a:buClr>
                <a:srgbClr val="B13F9A"/>
              </a:buClr>
              <a:buNone/>
            </a:pP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Lượng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giá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marL="457200" lvl="0">
              <a:lnSpc>
                <a:spcPct val="150000"/>
              </a:lnSpc>
              <a:buClr>
                <a:srgbClr val="B13F9A"/>
              </a:buClr>
            </a:pP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DHST </a:t>
            </a:r>
            <a:endParaRPr lang="en-US" sz="3200" b="1" dirty="0">
              <a:latin typeface="Times New Roman"/>
              <a:ea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Cân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nặng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không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thay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đổi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mỗi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ngày</a:t>
            </a:r>
            <a:endParaRPr lang="en-US" sz="3200" b="1" dirty="0">
              <a:latin typeface="Times New Roman"/>
              <a:ea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Tình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trạng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tri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giác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cải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thiện</a:t>
            </a:r>
            <a:endParaRPr lang="en-US" sz="3200" b="1" dirty="0">
              <a:latin typeface="Times New Roman"/>
              <a:ea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Đàn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hồi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da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trở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về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bình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thường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sz="3200" b="1" dirty="0">
              <a:latin typeface="Times New Roman"/>
              <a:ea typeface="Times New Roman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 XN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/>
              </a:rPr>
              <a:t>O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liên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quan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ổn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định</a:t>
            </a:r>
            <a:endParaRPr lang="en-US" sz="3200" b="1" dirty="0">
              <a:latin typeface="Times New Roman"/>
              <a:ea typeface="Times New Roman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52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III. </a:t>
            </a:r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LƯỢNG GIÁ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1: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dõi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ngoại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trừ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marL="514350" indent="-514350">
              <a:buAutoNum type="alphaUcPeriod"/>
            </a:pP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bệnh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lý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thận</a:t>
            </a:r>
            <a:endParaRPr lang="en-US" sz="2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NB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đang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mang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ống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dẫn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lưu</a:t>
            </a:r>
            <a:endParaRPr lang="en-US" sz="2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NB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đang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thuốc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qua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lòng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mạch</a:t>
            </a:r>
            <a:endParaRPr lang="en-US" sz="2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NB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đang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thuốc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qua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uống</a:t>
            </a:r>
            <a:endParaRPr lang="en-US" sz="2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NB shock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nặng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Đáp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án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: D</a:t>
            </a:r>
            <a:endParaRPr lang="en-US" sz="28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iiI</a:t>
            </a:r>
            <a:r>
              <a:rPr lang="en-US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. </a:t>
            </a:r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LƯỢNG GIÁ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2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loại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ngoại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trừ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b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A.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truyền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B.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Thuốc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tiêm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        C.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uống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        D.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canh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        E.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dạ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dày</a:t>
            </a:r>
            <a:endParaRPr lang="en-US" sz="2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Đáp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án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:  E</a:t>
            </a:r>
            <a:endParaRPr lang="en-US" sz="28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kern="0" cap="none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CHUẨN ĐẦU RA BÀI HỌC/ MỤC TIÊU BÀI HỌC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8316416" cy="5184576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(CĐRMĐ 5).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(CĐRMĐ 2).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(CĐRMĐ 1,2,3,4,5).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(CĐRMĐ 5).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(CĐRMĐ 6).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vi-V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b="1" dirty="0"/>
              <a:t/>
            </a:r>
            <a:br>
              <a:rPr lang="vi-VN" sz="2400" b="1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5525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III. </a:t>
            </a:r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LƯỢNG GIÁ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3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xuất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ngoại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        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Mồ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hôi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        B.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nôn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ói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        C.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tiểu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        D.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qua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ống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dẫn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lưu</a:t>
            </a:r>
            <a:endParaRPr lang="en-US" sz="28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        E.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bọt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2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Đáp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án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: E</a:t>
            </a:r>
            <a:endParaRPr lang="en-US" sz="28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2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iiI</a:t>
            </a:r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. LƯỢNG GIÁ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1700808"/>
            <a:ext cx="72008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1kg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1kg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1,2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1kg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1,3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1kg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 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66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CẢM ƠN SỰ CHÚ Ý LẮNG NGHE CỦA CÁC EM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6" name="Picture 4" descr="C:\Users\Van\Desktop\1-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792088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83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Clr>
                <a:srgbClr val="B13F9A"/>
              </a:buClr>
              <a:buNone/>
            </a:pP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endParaRPr lang="en-US" sz="2000" dirty="0" smtClean="0"/>
          </a:p>
          <a:p>
            <a:pPr marL="571500" indent="-571500">
              <a:buAutoNum type="romanUcPeriod"/>
            </a:pPr>
            <a:endParaRPr lang="en-US" sz="2000" dirty="0" smtClean="0"/>
          </a:p>
          <a:p>
            <a:pPr marL="571500" indent="-571500">
              <a:buAutoNum type="romanU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79512" y="1600200"/>
            <a:ext cx="799288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rgbClr val="B13F9A"/>
              </a:buClr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XÁC ĐỊNH  LƯỢNG DỊCH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VÀO RA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 CƠ THỂ</a:t>
            </a:r>
          </a:p>
          <a:p>
            <a:pPr marL="0" indent="0">
              <a:lnSpc>
                <a:spcPct val="150000"/>
              </a:lnSpc>
              <a:buClr>
                <a:srgbClr val="B13F9A"/>
              </a:buClr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II. CÁCH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LẤY NƯỚC TIỂU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 XÉT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NGHIỆM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 H</a:t>
            </a:r>
          </a:p>
          <a:p>
            <a:pPr marL="0" indent="0">
              <a:lnSpc>
                <a:spcPct val="150000"/>
              </a:lnSpc>
              <a:buClr>
                <a:srgbClr val="B13F9A"/>
              </a:buClr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III. LƯỢNG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5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 HUỐNG LÂM SÀNG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Người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bệnh Nguyễn Văn A sinh năm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1973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GS1 phòng 102. Phòng khám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Lý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do vào viện: khát nước nhiều,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thấy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chóng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mặt</a:t>
            </a:r>
          </a:p>
          <a:p>
            <a:pPr>
              <a:lnSpc>
                <a:spcPct val="200000"/>
              </a:lnSpc>
            </a:pP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Chuẩn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đoán: Tiêu chảy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239000" cy="720080"/>
          </a:xfrm>
        </p:spPr>
        <p:txBody>
          <a:bodyPr>
            <a:normAutofit fontScale="90000"/>
          </a:bodyPr>
          <a:lstStyle/>
          <a:p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0" cap="none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kern="0" cap="none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SV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bệnh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qua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huống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khát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mất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cân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thích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2:</a:t>
            </a:r>
            <a:endParaRPr lang="en-US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thiếu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NB qua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huống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Tiến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NB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này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thích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sao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 NB A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bù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qua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Đánh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NB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bù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endParaRPr lang="en-US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ĐO LƯỢNG DỊCH VÀO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609416"/>
            <a:ext cx="8784976" cy="484632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9200" dirty="0" smtClean="0">
                <a:solidFill>
                  <a:srgbClr val="000000"/>
                </a:solidFill>
                <a:latin typeface="Times New Roman"/>
              </a:rPr>
              <a:t>      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1.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Thay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đổi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cơ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thể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khi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mất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cân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bằng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:</a:t>
            </a:r>
            <a:endParaRPr lang="en-US" sz="9200" b="1" dirty="0">
              <a:latin typeface="Times New Roman"/>
              <a:ea typeface="Times New Roman"/>
            </a:endParaRP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1.1. 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Thay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đổi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trạng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thái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tinh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thần</a:t>
            </a:r>
            <a:endParaRPr lang="en-US" sz="9200" b="1" dirty="0">
              <a:latin typeface="Times New Roman"/>
            </a:endParaRP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1.2. 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Thay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đổi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chức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năng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sinh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lý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lang="en-US" sz="9200" b="1" dirty="0" smtClean="0">
                <a:latin typeface="Times New Roman"/>
              </a:rPr>
              <a:t> </a:t>
            </a: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+ 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Hô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hấp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: ứ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oxy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giảm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khó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thở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nghe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phổi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có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ran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nổ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9200" b="1" dirty="0" smtClean="0">
                <a:latin typeface="Times New Roman"/>
              </a:rPr>
              <a:t>+  </a:t>
            </a:r>
            <a:r>
              <a:rPr lang="en-US" sz="9200" b="1" dirty="0" err="1">
                <a:solidFill>
                  <a:srgbClr val="000000"/>
                </a:solidFill>
                <a:latin typeface="Times New Roman"/>
              </a:rPr>
              <a:t>T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uần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hoàn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: ứ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, M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rõ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nẩy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mạnh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thiếu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, M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nhanh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yếu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, RLNT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khi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có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rối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loạn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K</a:t>
            </a:r>
            <a:r>
              <a:rPr lang="en-US" sz="9200" b="1" baseline="30000" dirty="0" smtClean="0">
                <a:solidFill>
                  <a:srgbClr val="000000"/>
                </a:solidFill>
                <a:latin typeface="Times New Roman"/>
              </a:rPr>
              <a:t>+ 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Ca</a:t>
            </a:r>
            <a:r>
              <a:rPr lang="en-US" sz="9200" b="1" baseline="30000" dirty="0" smtClean="0">
                <a:solidFill>
                  <a:srgbClr val="000000"/>
                </a:solidFill>
                <a:latin typeface="Times New Roman"/>
              </a:rPr>
              <a:t>+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, Mg</a:t>
            </a:r>
            <a:r>
              <a:rPr lang="en-US" sz="9200" b="1" baseline="30000" dirty="0" smtClean="0">
                <a:solidFill>
                  <a:srgbClr val="000000"/>
                </a:solidFill>
                <a:latin typeface="Times New Roman"/>
              </a:rPr>
              <a:t>+</a:t>
            </a:r>
            <a:endParaRPr lang="en-US" sz="9200" b="1" dirty="0">
              <a:solidFill>
                <a:srgbClr val="000000"/>
              </a:solidFill>
              <a:latin typeface="Times New Roman"/>
            </a:endParaRP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+ 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Mô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Đàn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err="1" smtClean="0">
                <a:solidFill>
                  <a:srgbClr val="000000"/>
                </a:solidFill>
                <a:latin typeface="Times New Roman"/>
              </a:rPr>
              <a:t>hồi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da,</a:t>
            </a:r>
            <a:r>
              <a:rPr lang="vi-VN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d</a:t>
            </a:r>
            <a:r>
              <a:rPr lang="vi-VN" sz="9200" b="1" dirty="0" smtClean="0">
                <a:solidFill>
                  <a:srgbClr val="000000"/>
                </a:solidFill>
                <a:latin typeface="Times New Roman"/>
              </a:rPr>
              <a:t>ấu </a:t>
            </a:r>
            <a:r>
              <a:rPr lang="vi-VN" sz="9200" b="1" dirty="0">
                <a:solidFill>
                  <a:srgbClr val="000000"/>
                </a:solidFill>
                <a:latin typeface="Times New Roman"/>
              </a:rPr>
              <a:t>véo da, da </a:t>
            </a:r>
            <a:r>
              <a:rPr lang="vi-VN" sz="9200" b="1" dirty="0" smtClean="0">
                <a:solidFill>
                  <a:srgbClr val="000000"/>
                </a:solidFill>
                <a:latin typeface="Times New Roman"/>
              </a:rPr>
              <a:t>khô</a:t>
            </a:r>
            <a:r>
              <a:rPr lang="en-US" sz="9200" b="1" dirty="0" smtClean="0">
                <a:latin typeface="Times New Roman"/>
              </a:rPr>
              <a:t>, 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t</a:t>
            </a:r>
            <a:r>
              <a:rPr lang="vi-VN" sz="9200" b="1" dirty="0" smtClean="0">
                <a:solidFill>
                  <a:srgbClr val="000000"/>
                </a:solidFill>
                <a:latin typeface="Times New Roman"/>
              </a:rPr>
              <a:t>hay </a:t>
            </a:r>
            <a:r>
              <a:rPr lang="vi-VN" sz="9200" b="1" dirty="0">
                <a:solidFill>
                  <a:srgbClr val="000000"/>
                </a:solidFill>
                <a:latin typeface="Times New Roman"/>
              </a:rPr>
              <a:t>đổi </a:t>
            </a:r>
            <a:r>
              <a:rPr lang="vi-VN" sz="9200" b="1" dirty="0" smtClean="0">
                <a:solidFill>
                  <a:srgbClr val="000000"/>
                </a:solidFill>
                <a:latin typeface="Times New Roman"/>
              </a:rPr>
              <a:t>trương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9200" b="1" dirty="0" smtClean="0">
                <a:solidFill>
                  <a:srgbClr val="000000"/>
                </a:solidFill>
                <a:latin typeface="Times New Roman"/>
              </a:rPr>
              <a:t>lực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9200" b="1" dirty="0" smtClean="0">
                <a:solidFill>
                  <a:srgbClr val="000000"/>
                </a:solidFill>
                <a:latin typeface="Times New Roman"/>
              </a:rPr>
              <a:t>cơ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….</a:t>
            </a: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1.3. </a:t>
            </a:r>
            <a:r>
              <a:rPr lang="vi-VN" sz="9200" b="1" dirty="0" smtClean="0">
                <a:solidFill>
                  <a:srgbClr val="000000"/>
                </a:solidFill>
                <a:latin typeface="Times New Roman"/>
              </a:rPr>
              <a:t>Ảnh </a:t>
            </a:r>
            <a:r>
              <a:rPr lang="vi-VN" sz="9200" b="1" dirty="0">
                <a:solidFill>
                  <a:srgbClr val="000000"/>
                </a:solidFill>
                <a:latin typeface="Times New Roman"/>
              </a:rPr>
              <a:t>hưởng lên đời sống hàng </a:t>
            </a:r>
            <a:r>
              <a:rPr lang="vi-VN" sz="9200" b="1" dirty="0" smtClean="0">
                <a:solidFill>
                  <a:srgbClr val="000000"/>
                </a:solidFill>
                <a:latin typeface="Times New Roman"/>
              </a:rPr>
              <a:t>ngày</a:t>
            </a:r>
            <a:r>
              <a:rPr lang="en-US" sz="9200" b="1" dirty="0" smtClean="0">
                <a:latin typeface="Times New Roman"/>
              </a:rPr>
              <a:t>:</a:t>
            </a:r>
            <a:r>
              <a:rPr lang="vi-VN" sz="9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9200" b="1" dirty="0">
                <a:solidFill>
                  <a:srgbClr val="000000"/>
                </a:solidFill>
                <a:latin typeface="Times New Roman"/>
              </a:rPr>
              <a:t>Suy giảm hoạt động </a:t>
            </a:r>
            <a:r>
              <a:rPr lang="en-US" sz="9200" b="1" dirty="0">
                <a:solidFill>
                  <a:srgbClr val="000000"/>
                </a:solidFill>
                <a:latin typeface="Times New Roman"/>
              </a:rPr>
              <a:t>,</a:t>
            </a:r>
            <a:r>
              <a:rPr lang="en-US" sz="9200" b="1" dirty="0" smtClean="0">
                <a:solidFill>
                  <a:srgbClr val="000000"/>
                </a:solidFill>
                <a:latin typeface="Times New Roman"/>
              </a:rPr>
              <a:t> v</a:t>
            </a:r>
            <a:r>
              <a:rPr lang="vi-VN" sz="9200" b="1" dirty="0" smtClean="0">
                <a:solidFill>
                  <a:srgbClr val="000000"/>
                </a:solidFill>
                <a:latin typeface="Times New Roman"/>
              </a:rPr>
              <a:t>ận </a:t>
            </a:r>
            <a:r>
              <a:rPr lang="vi-VN" sz="9200" b="1" dirty="0">
                <a:solidFill>
                  <a:srgbClr val="000000"/>
                </a:solidFill>
                <a:latin typeface="Times New Roman"/>
              </a:rPr>
              <a:t>động khó khăn</a:t>
            </a:r>
            <a:endParaRPr lang="en-US" sz="9200" b="1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92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latin typeface="Times New Roman"/>
              <a:ea typeface="Times New Roman"/>
            </a:endParaRP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4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ĐO LƯỢNG DỊCH VÀO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9416"/>
            <a:ext cx="8424936" cy="4846320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Chỉ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định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300" dirty="0" smtClean="0">
                <a:solidFill>
                  <a:srgbClr val="000000"/>
                </a:solidFill>
                <a:latin typeface="Times New Roman"/>
              </a:rPr>
              <a:t>+  </a:t>
            </a:r>
            <a:r>
              <a:rPr lang="en-US" sz="3300" b="1" dirty="0" err="1" smtClean="0">
                <a:solidFill>
                  <a:srgbClr val="000000"/>
                </a:solidFill>
                <a:latin typeface="Times New Roman"/>
              </a:rPr>
              <a:t>Nước</a:t>
            </a:r>
            <a:r>
              <a:rPr lang="en-US" sz="33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tiểu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bất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thường</a:t>
            </a:r>
            <a:endParaRPr lang="en-US" sz="3300" b="1" dirty="0">
              <a:latin typeface="Times New Roman"/>
              <a:ea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300" b="1" dirty="0" smtClean="0">
                <a:solidFill>
                  <a:srgbClr val="000000"/>
                </a:solidFill>
                <a:latin typeface="Times New Roman"/>
              </a:rPr>
              <a:t>+  </a:t>
            </a:r>
            <a:r>
              <a:rPr lang="en-US" sz="3300" b="1" dirty="0" err="1" smtClean="0">
                <a:solidFill>
                  <a:srgbClr val="000000"/>
                </a:solidFill>
                <a:latin typeface="Times New Roman"/>
              </a:rPr>
              <a:t>Mất</a:t>
            </a:r>
            <a:r>
              <a:rPr lang="en-US" sz="33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qua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dẫn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lưu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bụng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nôn</a:t>
            </a:r>
            <a:endParaRPr lang="en-US" sz="3300" b="1" dirty="0">
              <a:latin typeface="Times New Roman"/>
              <a:ea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300" b="1" dirty="0" smtClean="0">
                <a:solidFill>
                  <a:srgbClr val="000000"/>
                </a:solidFill>
                <a:latin typeface="Times New Roman"/>
              </a:rPr>
              <a:t>+  </a:t>
            </a:r>
            <a:r>
              <a:rPr lang="en-US" sz="3300" b="1" dirty="0" err="1" smtClean="0">
                <a:solidFill>
                  <a:srgbClr val="000000"/>
                </a:solidFill>
                <a:latin typeface="Times New Roman"/>
              </a:rPr>
              <a:t>Có</a:t>
            </a:r>
            <a:r>
              <a:rPr lang="en-US" sz="33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chỉ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định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truyền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 smtClean="0">
                <a:solidFill>
                  <a:srgbClr val="000000"/>
                </a:solidFill>
                <a:latin typeface="Times New Roman"/>
              </a:rPr>
              <a:t>dịch</a:t>
            </a:r>
            <a:endParaRPr lang="en-US" sz="3300" b="1" dirty="0" smtClean="0">
              <a:latin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300" b="1" dirty="0" smtClean="0">
                <a:solidFill>
                  <a:srgbClr val="000000"/>
                </a:solidFill>
                <a:latin typeface="Times New Roman"/>
              </a:rPr>
              <a:t>+ NB </a:t>
            </a:r>
            <a:r>
              <a:rPr lang="en-US" sz="3300" b="1" dirty="0" err="1" smtClean="0">
                <a:solidFill>
                  <a:srgbClr val="000000"/>
                </a:solidFill>
                <a:latin typeface="Times New Roman"/>
              </a:rPr>
              <a:t>có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 smtClean="0">
                <a:solidFill>
                  <a:srgbClr val="000000"/>
                </a:solidFill>
                <a:latin typeface="Times New Roman"/>
              </a:rPr>
              <a:t>bệnh</a:t>
            </a:r>
            <a:r>
              <a:rPr lang="en-US" sz="33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lý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ảnh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hưởng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tới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vấn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đề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điện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latin typeface="Times New Roman"/>
              </a:rPr>
              <a:t>giải</a:t>
            </a:r>
            <a:endParaRPr lang="en-US" sz="3300" b="1" dirty="0">
              <a:latin typeface="Times New Roman"/>
              <a:ea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vi-VN" sz="3300" b="1" dirty="0" smtClean="0">
                <a:solidFill>
                  <a:srgbClr val="000000"/>
                </a:solidFill>
                <a:latin typeface="Times New Roman"/>
              </a:rPr>
              <a:t>+ </a:t>
            </a:r>
            <a:r>
              <a:rPr lang="vi-VN" sz="3300" b="1" dirty="0">
                <a:solidFill>
                  <a:srgbClr val="000000"/>
                </a:solidFill>
                <a:latin typeface="Times New Roman"/>
              </a:rPr>
              <a:t>Sau mổ trấn </a:t>
            </a:r>
            <a:r>
              <a:rPr lang="vi-VN" sz="3300" b="1" dirty="0" smtClean="0">
                <a:solidFill>
                  <a:srgbClr val="000000"/>
                </a:solidFill>
                <a:latin typeface="Times New Roman"/>
              </a:rPr>
              <a:t>thương</a:t>
            </a:r>
            <a:endParaRPr lang="en-US" sz="33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274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ĐO LƯỢNG DỊCH VÀO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50000"/>
              </a:lnSpc>
              <a:buClr>
                <a:srgbClr val="B13F9A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vi-VN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dõi dịch vào ra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buClr>
                <a:srgbClr val="F9B639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vi-VN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Dịch vào </a:t>
            </a:r>
            <a:endParaRPr lang="en-US" sz="2400" b="1" dirty="0" smtClean="0">
              <a:solidFill>
                <a:prstClr val="black">
                  <a:tint val="85000"/>
                </a:prst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14400" lvl="0">
              <a:lnSpc>
                <a:spcPct val="150000"/>
              </a:lnSpc>
              <a:buClr>
                <a:srgbClr val="B13F9A"/>
              </a:buClr>
            </a:pPr>
            <a:r>
              <a:rPr lang="vi-VN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vi-VN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đường miệng: thức ăn, uống (kể cả qua dạ dày, ruột)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14400" lvl="0">
              <a:lnSpc>
                <a:spcPct val="150000"/>
              </a:lnSpc>
              <a:buClr>
                <a:srgbClr val="B13F9A"/>
              </a:buClr>
            </a:pPr>
            <a:r>
              <a:rPr lang="vi-VN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vi-VN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đường máu: dịch truyền, thuốc tiêm tĩnh </a:t>
            </a:r>
            <a:r>
              <a:rPr lang="vi-VN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sản </a:t>
            </a:r>
            <a:r>
              <a:rPr lang="vi-VN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phẩm </a:t>
            </a:r>
            <a:r>
              <a:rPr lang="vi-VN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lnSpc>
                <a:spcPct val="150000"/>
              </a:lnSpc>
              <a:spcBef>
                <a:spcPts val="600"/>
              </a:spcBef>
              <a:buClr>
                <a:srgbClr val="F9B639"/>
              </a:buClr>
              <a:buNone/>
            </a:pPr>
            <a:endParaRPr lang="en-US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buClr>
                <a:srgbClr val="F9B639"/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endParaRPr lang="en-US" b="1" dirty="0">
              <a:solidFill>
                <a:prstClr val="black">
                  <a:tint val="85000"/>
                </a:prst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14400" lvl="0">
              <a:lnSpc>
                <a:spcPct val="150000"/>
              </a:lnSpc>
              <a:buClr>
                <a:srgbClr val="B13F9A"/>
              </a:buClr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14400" lvl="0">
              <a:lnSpc>
                <a:spcPct val="150000"/>
              </a:lnSpc>
              <a:buClr>
                <a:srgbClr val="B13F9A"/>
              </a:buClr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vi-VN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ước lượng nên cân mỗi ngày để so sánh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8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ĐO LƯỢNG DỊCH VÀO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4.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/>
              </a:rPr>
              <a:t>Lưu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ý: </a:t>
            </a:r>
            <a:endParaRPr lang="en-US" sz="1800" dirty="0">
              <a:latin typeface="Times New Roman"/>
              <a:ea typeface="Times New Roman"/>
            </a:endParaRPr>
          </a:p>
          <a:p>
            <a:pPr marL="91440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Nước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tiểu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: &lt; 30ml/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giờ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suy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giảm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chức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năng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thận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thiếu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dịch</a:t>
            </a:r>
            <a:endParaRPr lang="en-US" sz="2400" b="1" dirty="0">
              <a:latin typeface="Times New Roman"/>
              <a:ea typeface="Times New Roman"/>
            </a:endParaRPr>
          </a:p>
          <a:p>
            <a:pPr marL="91440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Nếu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ra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nước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tiểu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)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giảm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kèm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cân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nặng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tăng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: ứ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cơ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sz="2400" b="1" dirty="0">
              <a:latin typeface="Times New Roman"/>
              <a:ea typeface="Times New Roman"/>
            </a:endParaRPr>
          </a:p>
          <a:p>
            <a:pPr marL="91440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</a:rPr>
              <a:t>Nếu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nước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tiểu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giảm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kèm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theo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giảm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cân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bất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thình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lình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thường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do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thiếu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</a:rPr>
              <a:t>dịch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sz="2400" b="1" dirty="0">
              <a:latin typeface="Times New Roman"/>
              <a:ea typeface="Times New Roman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14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10343</TotalTime>
  <Words>1409</Words>
  <Application>Microsoft Office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KỸ THUẬT XÁC ĐỊNH  LƯỢNG DỊCH VÀO RA CỦA CƠ THỂ, PHƯƠNG PHÁP LẤY NƯỚC TIỂU 24H  Mã bài: MĐ5.19 </vt:lpstr>
      <vt:lpstr>CHUẨN ĐẦU RA BÀI HỌC/ MỤC TIÊU BÀI HỌC</vt:lpstr>
      <vt:lpstr>NỘI DUNG</vt:lpstr>
      <vt:lpstr>TÌNH HUỐNG LÂM SÀNG</vt:lpstr>
      <vt:lpstr>Trình bày sản phẩm tự học của SV</vt:lpstr>
      <vt:lpstr>i. ĐO LƯỢNG DỊCH VÀO RA</vt:lpstr>
      <vt:lpstr>i. ĐO LƯỢNG DỊCH VÀO RA</vt:lpstr>
      <vt:lpstr>i. ĐO LƯỢNG DỊCH VÀO RA</vt:lpstr>
      <vt:lpstr>I. ĐO LƯỢNG DỊCH VÀO RA</vt:lpstr>
      <vt:lpstr>Tình huống 2</vt:lpstr>
      <vt:lpstr>Trình bày sản phẩm tự học của SV</vt:lpstr>
      <vt:lpstr>II. CÁCH LẤY NƯỚC TIỂU 24 GIỜ ĐỂ LÀM XÉT NGHIỆM</vt:lpstr>
      <vt:lpstr>II. CÁCH LẤY NƯỚC TIỂU 24 GIỜ ĐỂ LÀM XÉT NGHIỆM</vt:lpstr>
      <vt:lpstr>II. CÁCH LẤY NƯỚC TIỂU 24 GIỜ ĐỂ LÀM XÉT NGHIỆM</vt:lpstr>
      <vt:lpstr>II. CÁCH LẤY NƯỚC TIỂU 24 GIỜ ĐỂ LÀM XÉT NGHIỆM</vt:lpstr>
      <vt:lpstr>II. ĐO LƯỢNG DỊCH VÀO RA</vt:lpstr>
      <vt:lpstr>II. ĐO LƯỢNG DỊCH VÀO RA</vt:lpstr>
      <vt:lpstr>III. LƯỢNG GIÁ</vt:lpstr>
      <vt:lpstr>iiI. LƯỢNG GIÁ</vt:lpstr>
      <vt:lpstr>III. LƯỢNG GIÁ</vt:lpstr>
      <vt:lpstr>iiI. LƯỢNG GIÁ</vt:lpstr>
      <vt:lpstr>CẢM ƠN SỰ CHÚ Ý LẮNG NGHE CỦA CÁC 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Kỹ thuật thông tiểu , lấy nước tiểu XN, lấy nước tiểu 24h, dẫn lưu, rửa bàng quang</dc:title>
  <dc:creator>Van</dc:creator>
  <cp:lastModifiedBy>Cao Chu Toan</cp:lastModifiedBy>
  <cp:revision>411</cp:revision>
  <dcterms:created xsi:type="dcterms:W3CDTF">2015-09-09T22:56:58Z</dcterms:created>
  <dcterms:modified xsi:type="dcterms:W3CDTF">2018-10-26T01:36:51Z</dcterms:modified>
</cp:coreProperties>
</file>